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300" r:id="rId4"/>
    <p:sldId id="301" r:id="rId5"/>
    <p:sldId id="303" r:id="rId6"/>
    <p:sldId id="304" r:id="rId7"/>
    <p:sldId id="305" r:id="rId8"/>
    <p:sldId id="306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40" r:id="rId51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8BF766-66D0-4F0B-84A5-468A620395C5}">
  <a:tblStyle styleId="{AB8BF766-66D0-4F0B-84A5-468A620395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23" autoAdjust="0"/>
  </p:normalViewPr>
  <p:slideViewPr>
    <p:cSldViewPr snapToGrid="0">
      <p:cViewPr varScale="1">
        <p:scale>
          <a:sx n="90" d="100"/>
          <a:sy n="90" d="100"/>
        </p:scale>
        <p:origin x="8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B%D0%B0%D1%82%D0%B8%D0%BD%D1%81%D0%BA%D0%B8%D0%B9_%D1%8F%D0%B7%D1%8B%D0%BA" TargetMode="External"/><Relationship Id="rId7" Type="http://schemas.openxmlformats.org/officeDocument/2006/relationships/hyperlink" Target="https://ru.wikipedia.org/wiki/%D0%9A%D0%BE%D0%B4%D0%B8%D1%80%D1%83%D1%8E%D1%89%D0%B0%D1%8F_%D0%B0%D0%BF%D0%B5%D1%80%D1%82%D1%83%D1%80%D0%B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4%D0%BE%D1%82%D0%BE%D0%B0%D0%BF%D0%BF%D0%B0%D1%80%D0%B0%D1%82" TargetMode="External"/><Relationship Id="rId5" Type="http://schemas.openxmlformats.org/officeDocument/2006/relationships/hyperlink" Target="https://ru.wikipedia.org/wiki/%D0%94%D0%B5%D0%B9%D1%81%D1%82%D0%B2%D0%B8%D1%82%D0%B5%D0%BB%D1%8C%D0%BD%D0%BE%D0%B5_%D0%B8%D0%B7%D0%BE%D0%B1%D1%80%D0%B0%D0%B6%D0%B5%D0%BD%D0%B8%D0%B5" TargetMode="External"/><Relationship Id="rId4" Type="http://schemas.openxmlformats.org/officeDocument/2006/relationships/hyperlink" Target="https://ru.wikipedia.org/wiki/%D0%A1%D1%82%D0%B5%D0%BD%D0%BE%D0%BF" TargetMode="Externa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A%D0%B8%D0%BD%D0%B5%D0%BC%D0%B0%D1%82%D0%BE%D0%B3%D1%80%D0%B0%D1%84" TargetMode="External"/><Relationship Id="rId3" Type="http://schemas.openxmlformats.org/officeDocument/2006/relationships/hyperlink" Target="https://ru.wikipedia.org/wiki/%D0%9B%D0%B0%D1%82%D0%B8%D0%BD%D1%81%D0%BA%D0%B8%D0%B9_%D1%8F%D0%B7%D1%8B%D0%BA" TargetMode="External"/><Relationship Id="rId7" Type="http://schemas.openxmlformats.org/officeDocument/2006/relationships/hyperlink" Target="https://ru.wikipedia.org/wiki/XIX_%D0%B2%D0%B5%D0%BA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XX_%D0%B2%D0%B5%D0%BA" TargetMode="External"/><Relationship Id="rId5" Type="http://schemas.openxmlformats.org/officeDocument/2006/relationships/hyperlink" Target="https://ru.wikipedia.org/wiki/XVII_%D0%B2%D0%B5%D0%BA" TargetMode="External"/><Relationship Id="rId4" Type="http://schemas.openxmlformats.org/officeDocument/2006/relationships/hyperlink" Target="https://ru.wikipedia.org/wiki/%D0%9F%D1%80%D0%BE%D0%B5%D0%BA%D1%82%D0%BE%D1%80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Компьютерное зрение очень сильно зависит от дата-сета или выборки, на которой была обучена нейросеть, при появлении положения, в нашем случае человека, которое не было добавлено в выборку, возникают затруднения обнаружения при определенной точки зрения. 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Пример из жизни.</a:t>
            </a:r>
          </a:p>
        </p:txBody>
      </p:sp>
    </p:spTree>
    <p:extLst>
      <p:ext uri="{BB962C8B-B14F-4D97-AF65-F5344CB8AC3E}">
        <p14:creationId xmlns:p14="http://schemas.microsoft.com/office/powerpoint/2010/main" val="121642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Обратите внимание, на то что не выделила нейросеть на данном Изображении (взаимодействие с учениками) </a:t>
            </a:r>
          </a:p>
          <a:p>
            <a:r>
              <a:rPr lang="ru-RU" dirty="0">
                <a:solidFill>
                  <a:schemeClr val="accent6"/>
                </a:solidFill>
              </a:rPr>
              <a:t>За грудой железа не распознан джип, хотя мы очертания видим довольно таки отчетливо.</a:t>
            </a:r>
          </a:p>
        </p:txBody>
      </p:sp>
    </p:spTree>
    <p:extLst>
      <p:ext uri="{BB962C8B-B14F-4D97-AF65-F5344CB8AC3E}">
        <p14:creationId xmlns:p14="http://schemas.microsoft.com/office/powerpoint/2010/main" val="255883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Освещение тоже вносит свои корректировки в работу, как с обнаружением объектов, так и с калибровкой камер.</a:t>
            </a:r>
          </a:p>
        </p:txBody>
      </p:sp>
    </p:spTree>
    <p:extLst>
      <p:ext uri="{BB962C8B-B14F-4D97-AF65-F5344CB8AC3E}">
        <p14:creationId xmlns:p14="http://schemas.microsoft.com/office/powerpoint/2010/main" val="179029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Как бы грустно не звучало, но если есть некоторая система безопасности, на тесле или же на любой другой роботизированной технике, обученная на обычном дата сете, то молодой человек слева в лучшем случае попадёт в больницу. 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Личный опыт. При работе с системой безопасности, я с коллегами тестировал различные варианты при которых нейросеть не увидит человека, и как оказалось если сесть на корточки в длинной куртке ( издалека будет казаться что человек похож на ребенка ) 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то нейросеть просто его не распознает, либо выдаст очень маленький процент уверенности, что </a:t>
            </a:r>
            <a:r>
              <a:rPr lang="ru-RU" dirty="0" err="1">
                <a:solidFill>
                  <a:schemeClr val="accent6"/>
                </a:solidFill>
              </a:rPr>
              <a:t>черевато</a:t>
            </a:r>
            <a:r>
              <a:rPr lang="ru-RU" dirty="0">
                <a:solidFill>
                  <a:schemeClr val="accent6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6880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Перекрытие и деформация это одни из самых нежелательных ситуаций для компьютерного зрения, если мы видим конкретные объекты и то не сразу, то у компьютера ломается мозг при анализе изображения и он не может сказать что и где находится.</a:t>
            </a:r>
          </a:p>
        </p:txBody>
      </p:sp>
    </p:spTree>
    <p:extLst>
      <p:ext uri="{BB962C8B-B14F-4D97-AF65-F5344CB8AC3E}">
        <p14:creationId xmlns:p14="http://schemas.microsoft.com/office/powerpoint/2010/main" val="385054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4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52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9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8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effectLst/>
                <a:latin typeface="YS Text"/>
              </a:rPr>
              <a:t>Это способность человека воспринимать информацию путём преобразования электромагнитного излучения светового диапазона, осуществляемая зрительной системой.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44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23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Ка́мера-обску́ра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Латинский язык"/>
              </a:rPr>
              <a:t>лат.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camera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obscūra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«тёмная комната») — простейший вид устройства, позволяющего получать оптическое изображение объектов.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Представляет собой светонепроницаемый ящик с отверстием в одной из стенок и экраном (матовым стеклом или тонкой белой бумагой) на противоположной стене. Лучи света, проходя сквозь малое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Стеноп"/>
              </a:rPr>
              <a:t>отверстие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(диаметр которого зависит от «фокусного расстояния» камеры, приблизительно 0,1—5 мм), создают перевёрнутое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Действительное изображение"/>
              </a:rPr>
              <a:t>изображение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на экране.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 основе камеры-обскуры были сделаны некоторые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Фотоаппарат"/>
              </a:rPr>
              <a:t>фотокамеры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называющиеся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Стеноп"/>
              </a:rPr>
              <a:t>Стеноп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Камера-обскура является частным случаем устройства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Кодирующая апертура"/>
              </a:rPr>
              <a:t>кодирующей апертурой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Ввиду отсутствия в камере-обскуре оптических элементов, прямо воздействующих на свет (за исключением границы отверстия), она подходит для создания изображений в высокоэнергетических областях спектра.</a:t>
            </a:r>
          </a:p>
          <a:p>
            <a:r>
              <a:rPr lang="ru-RU" dirty="0"/>
              <a:t>Принцип был известен еще Аристотелю (384- 322 до Н.Э.)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5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«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Волше́бный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фона́рь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Латинский язык"/>
              </a:rPr>
              <a:t>лат.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Laterna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magica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магический фонарь,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фантаскоп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skioptikon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lampascope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туманные картины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др.)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Проектор"/>
              </a:rPr>
              <a:t>проектор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распространённый в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XVII век"/>
              </a:rPr>
              <a:t>XVII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XX век"/>
              </a:rPr>
              <a:t>XX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вв.,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XIX век"/>
              </a:rPr>
              <a:t>XIX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в. — в повсеместном обиходе. Является значимым этапом в истории развития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Кинематограф"/>
              </a:rPr>
              <a:t>кинематографа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88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 err="1"/>
              <a:t>Camera</a:t>
            </a:r>
            <a:r>
              <a:rPr lang="ru-RU" dirty="0"/>
              <a:t> </a:t>
            </a:r>
            <a:r>
              <a:rPr lang="ru-RU" dirty="0" err="1"/>
              <a:t>Lucida</a:t>
            </a:r>
            <a:r>
              <a:rPr lang="ru-RU" dirty="0"/>
              <a:t> — устройство, которое представляет собой конструкцию с призмой, которая крепится, например, на стойке к планшету.</a:t>
            </a:r>
            <a:endParaRPr lang="en-US" dirty="0"/>
          </a:p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dirty="0"/>
              <a:t>Художник, глядя на свой рисунок одним глазом, видит реальное изображение, а другим — собственно рисунок и свою руку. Получается оптическая иллюзия, позволяющая точно переносить пропорции реальные на бумагу.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80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Требовала 8 часов проявки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56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Требовала 8 часов проявки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61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30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Телевизоры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83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Телевизоры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0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effectLst/>
                <a:latin typeface="YS Text"/>
              </a:rPr>
              <a:t>Это способность человека воспринимать информацию путём преобразования электромагнитного излучения светового диапазона, осуществляемая зрительной системой.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33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Первая проекция и отображение 3д объектов, а спустя 3 года </a:t>
            </a:r>
          </a:p>
          <a:p>
            <a:pPr algn="l"/>
            <a:r>
              <a:rPr lang="en-US" dirty="0" err="1"/>
              <a:t>SketchPad</a:t>
            </a:r>
            <a:r>
              <a:rPr lang="en-US" dirty="0"/>
              <a:t>, MIT (1963)</a:t>
            </a:r>
            <a:r>
              <a:rPr lang="ru-RU" dirty="0"/>
              <a:t> </a:t>
            </a:r>
            <a:r>
              <a:rPr lang="ru-RU" dirty="0" err="1"/>
              <a:t>Ivan</a:t>
            </a:r>
            <a:r>
              <a:rPr lang="ru-RU" dirty="0"/>
              <a:t> </a:t>
            </a:r>
            <a:r>
              <a:rPr lang="ru-RU" dirty="0" err="1"/>
              <a:t>Sutherland</a:t>
            </a:r>
            <a:r>
              <a:rPr lang="ru-RU" dirty="0"/>
              <a:t> демонстрирует интерактивный графический редактор </a:t>
            </a:r>
            <a:r>
              <a:rPr lang="ru-RU" dirty="0" err="1"/>
              <a:t>SketchPad</a:t>
            </a:r>
            <a:r>
              <a:rPr lang="ru-RU" dirty="0"/>
              <a:t>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49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03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Взаимодействие с публикой – что такое </a:t>
            </a:r>
            <a:r>
              <a:rPr lang="en-US" sz="1100" dirty="0">
                <a:solidFill>
                  <a:schemeClr val="accent2"/>
                </a:solidFill>
              </a:rPr>
              <a:t>Viola-Jones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39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Пример из повседневной жизни </a:t>
            </a:r>
            <a:b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Распознавание текста формул (личный опыт)</a:t>
            </a:r>
            <a:b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Доступные инструменты на питоне</a:t>
            </a:r>
            <a:b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dirty="0"/>
              <a:t>Cognitive Technologies, </a:t>
            </a:r>
            <a:r>
              <a:rPr lang="ru-RU" dirty="0"/>
              <a:t>Россия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2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731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VOCORD Traffic, </a:t>
            </a:r>
            <a:r>
              <a:rPr lang="en-US" dirty="0" err="1"/>
              <a:t>Vocord</a:t>
            </a:r>
            <a:r>
              <a:rPr lang="en-US" dirty="0"/>
              <a:t>, </a:t>
            </a:r>
            <a:r>
              <a:rPr lang="ru-RU" dirty="0"/>
              <a:t>Россия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7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dirty="0"/>
              <a:t>L.A. Noire, Team Bondi/Rockstar, 2011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90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Первая потребительская система взаимодействия с консолью с помощью жестов. При создании использовались суперкомпьютеры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898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Иннополис Тестирование Роботизированного такси максимальная скорость езды вовремя тестов не превышала 30 км\ч, а в качестве тестировщиков выступали студенты и работники вуза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так же рассказать чем сам занимался, для роботов манипуляторов, для бульдозеров и для электротранспорта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74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0" i="0" dirty="0">
                <a:effectLst/>
                <a:latin typeface="YS Text"/>
              </a:rPr>
              <a:t>Программно-аппаратная архитектура параллельных вычислений, которая позволяет существенно увеличить вычислительную производительность благодаря использованию графических процессоров фирмы Nvidia.</a:t>
            </a:r>
          </a:p>
          <a:p>
            <a:pPr algn="l"/>
            <a:r>
              <a:rPr lang="ru-RU" b="0" i="0" dirty="0">
                <a:effectLst/>
                <a:latin typeface="YS Text"/>
              </a:rPr>
              <a:t>CUDA SDK позволяет программистам реализовывать на специальных упрощённых диалектах языков программирования Си, C++ и Фортран алгоритмы, выполнимые на графических и тензорных процессорах Nvidia.</a:t>
            </a:r>
          </a:p>
          <a:p>
            <a:pPr algn="l"/>
            <a:r>
              <a:rPr lang="ru-RU" b="0" i="0" dirty="0">
                <a:effectLst/>
                <a:latin typeface="YS Text"/>
              </a:rPr>
              <a:t>Архитектура CUDA даёт разработчику возможность по своему усмотрению организовывать доступ к набору инструкций графического или тензорного ускорителя и управлять его памятью.</a:t>
            </a:r>
          </a:p>
        </p:txBody>
      </p:sp>
    </p:spTree>
    <p:extLst>
      <p:ext uri="{BB962C8B-B14F-4D97-AF65-F5344CB8AC3E}">
        <p14:creationId xmlns:p14="http://schemas.microsoft.com/office/powerpoint/2010/main" val="108377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effectLst/>
                <a:latin typeface="YS Text"/>
              </a:rPr>
              <a:t>Это способность человека воспринимать информацию путём преобразования электромагнитного излучения светового диапазона, осуществляемая зрительной системой.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784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1" i="0" dirty="0">
                <a:effectLst/>
                <a:latin typeface="YS Text"/>
              </a:rPr>
              <a:t>Orange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 err="1">
                <a:effectLst/>
                <a:latin typeface="YS Text"/>
              </a:rPr>
              <a:t>Pi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>
                <a:effectLst/>
                <a:latin typeface="YS Text"/>
              </a:rPr>
              <a:t>5</a:t>
            </a:r>
            <a:r>
              <a:rPr lang="ru-RU" b="0" i="0" dirty="0">
                <a:effectLst/>
                <a:latin typeface="YS Text"/>
              </a:rPr>
              <a:t> — </a:t>
            </a:r>
            <a:r>
              <a:rPr lang="ru-RU" b="1" i="0" dirty="0">
                <a:effectLst/>
                <a:latin typeface="YS Text"/>
              </a:rPr>
              <a:t>это</a:t>
            </a:r>
            <a:r>
              <a:rPr lang="ru-RU" b="0" i="0" dirty="0">
                <a:effectLst/>
                <a:latin typeface="YS Text"/>
              </a:rPr>
              <a:t> стандартное предложение компании </a:t>
            </a:r>
            <a:r>
              <a:rPr lang="ru-RU" b="1" i="0" dirty="0">
                <a:effectLst/>
                <a:latin typeface="YS Text"/>
              </a:rPr>
              <a:t>Orange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 err="1">
                <a:effectLst/>
                <a:latin typeface="YS Text"/>
              </a:rPr>
              <a:t>Pi</a:t>
            </a:r>
            <a:r>
              <a:rPr lang="ru-RU" b="0" i="0" dirty="0">
                <a:effectLst/>
                <a:latin typeface="YS Text"/>
              </a:rPr>
              <a:t>. Он конкурирует с </a:t>
            </a:r>
            <a:r>
              <a:rPr lang="ru-RU" b="0" i="0" dirty="0" err="1">
                <a:effectLst/>
                <a:latin typeface="YS Text"/>
              </a:rPr>
              <a:t>Raspberry</a:t>
            </a:r>
            <a:r>
              <a:rPr lang="ru-RU" b="0" i="0" dirty="0">
                <a:effectLst/>
                <a:latin typeface="YS Text"/>
              </a:rPr>
              <a:t> </a:t>
            </a:r>
            <a:r>
              <a:rPr lang="ru-RU" b="0" i="0" dirty="0" err="1">
                <a:effectLst/>
                <a:latin typeface="YS Text"/>
              </a:rPr>
              <a:t>Pi</a:t>
            </a:r>
            <a:r>
              <a:rPr lang="ru-RU" b="0" i="0" dirty="0">
                <a:effectLst/>
                <a:latin typeface="YS Text"/>
              </a:rPr>
              <a:t> 4 и 5, но обладает более высокой энергоэффективностью и возможностями искусственного интеллекта. </a:t>
            </a:r>
            <a:r>
              <a:rPr lang="ru-RU" b="1" i="0" dirty="0">
                <a:effectLst/>
                <a:latin typeface="YS Text"/>
              </a:rPr>
              <a:t>Orange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 err="1">
                <a:effectLst/>
                <a:latin typeface="YS Text"/>
              </a:rPr>
              <a:t>Pi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>
                <a:effectLst/>
                <a:latin typeface="YS Text"/>
              </a:rPr>
              <a:t>5</a:t>
            </a:r>
            <a:r>
              <a:rPr lang="ru-RU" b="0" i="0" dirty="0">
                <a:effectLst/>
                <a:latin typeface="YS Text"/>
              </a:rPr>
              <a:t> оснащается чипсетом </a:t>
            </a:r>
            <a:r>
              <a:rPr lang="ru-RU" b="0" i="0" dirty="0" err="1">
                <a:effectLst/>
                <a:latin typeface="YS Text"/>
              </a:rPr>
              <a:t>Rockchip</a:t>
            </a:r>
            <a:r>
              <a:rPr lang="ru-RU" b="0" i="0" dirty="0">
                <a:effectLst/>
                <a:latin typeface="YS Text"/>
              </a:rPr>
              <a:t> RK3588S, который имеет 8-ядерный процессор, находится между четырехъядерным ARM Cortex-A76, работающим на частоте 2,4 ГГц, и четырехъядерным ARM Cortex-A55, работающим на частоте 1,8 ГГц.</a:t>
            </a:r>
          </a:p>
        </p:txBody>
      </p:sp>
    </p:spTree>
    <p:extLst>
      <p:ext uri="{BB962C8B-B14F-4D97-AF65-F5344CB8AC3E}">
        <p14:creationId xmlns:p14="http://schemas.microsoft.com/office/powerpoint/2010/main" val="4185936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2865504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770500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3534459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4169993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3468452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8021271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3323222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2246135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ru-RU" b="0" i="0" dirty="0"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340230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Основная цель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компьютерного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зрения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– получение полезной информации из изображения или серии изображений.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Задачами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могут быть такие, как: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 калибровка оптических систем, настройка и синхронизация настроек камер,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 определение движения объектов (Motion </a:t>
            </a:r>
            <a:r>
              <a:rPr lang="ru-RU" b="0" i="0" dirty="0" err="1">
                <a:solidFill>
                  <a:schemeClr val="accent6"/>
                </a:solidFill>
                <a:effectLst/>
                <a:latin typeface="YS Text"/>
              </a:rPr>
              <a:t>Tracking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),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распознавания объектов,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реконструкции сцены (обычно 3D-сцены из одного или нескольких 2D-кадров),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сравнения изображений и идентификации изменений.</a:t>
            </a:r>
          </a:p>
          <a:p>
            <a:endParaRPr lang="ru-RU" b="0" i="0" dirty="0">
              <a:solidFill>
                <a:schemeClr val="accent6"/>
              </a:solidFill>
              <a:effectLst/>
              <a:latin typeface="YS Text"/>
            </a:endParaRPr>
          </a:p>
          <a:p>
            <a:endParaRPr lang="ru-RU" b="0" i="0" dirty="0">
              <a:solidFill>
                <a:schemeClr val="accent6"/>
              </a:solidFill>
              <a:effectLst/>
              <a:latin typeface="YS Text"/>
            </a:endParaRPr>
          </a:p>
          <a:p>
            <a:r>
              <a:rPr lang="ru-RU" dirty="0"/>
              <a:t>• «To </a:t>
            </a:r>
            <a:r>
              <a:rPr lang="ru-RU" dirty="0" err="1"/>
              <a:t>see</a:t>
            </a:r>
            <a:r>
              <a:rPr lang="ru-RU" dirty="0"/>
              <a:t> </a:t>
            </a:r>
            <a:r>
              <a:rPr lang="ru-RU" dirty="0" err="1"/>
              <a:t>means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know</a:t>
            </a:r>
            <a:r>
              <a:rPr lang="ru-RU" dirty="0"/>
              <a:t> </a:t>
            </a:r>
            <a:r>
              <a:rPr lang="ru-RU" dirty="0" err="1"/>
              <a:t>what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where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looking</a:t>
            </a:r>
            <a:r>
              <a:rPr lang="ru-RU" dirty="0"/>
              <a:t>» • David </a:t>
            </a:r>
            <a:r>
              <a:rPr lang="ru-RU" dirty="0" err="1"/>
              <a:t>Marr</a:t>
            </a:r>
            <a:r>
              <a:rPr lang="ru-RU" dirty="0"/>
              <a:t>, Vision, 1982 </a:t>
            </a:r>
          </a:p>
          <a:p>
            <a:r>
              <a:rPr lang="ru-RU" dirty="0"/>
              <a:t>• «Тест Тьюринга» - компьютер должен ответить на любой вопрос об изображении, на который может ответить человек </a:t>
            </a:r>
          </a:p>
          <a:p>
            <a:r>
              <a:rPr lang="ru-RU" dirty="0"/>
              <a:t>• Что это в действительности обозначает? </a:t>
            </a:r>
          </a:p>
          <a:p>
            <a:r>
              <a:rPr lang="ru-RU" dirty="0"/>
              <a:t>• Зрение - источник семантической информации о мире </a:t>
            </a:r>
          </a:p>
          <a:p>
            <a:r>
              <a:rPr lang="ru-RU" dirty="0"/>
              <a:t>• Зрение - источник информации о расстояниях и размерах объектов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63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217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Основная цель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компьютерного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зрения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– получение полезной информации из изображения или серии изображений.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Задачами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могут быть такие, как: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 калибровка оптических систем, настройка и синхронизация настроек камер,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 определение движения объектов (Motion </a:t>
            </a:r>
            <a:r>
              <a:rPr lang="ru-RU" b="0" i="0" dirty="0" err="1">
                <a:solidFill>
                  <a:schemeClr val="accent6"/>
                </a:solidFill>
                <a:effectLst/>
                <a:latin typeface="YS Text"/>
              </a:rPr>
              <a:t>Tracking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),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распознавания объектов,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реконструкции сцены (обычно 3D-сцены из одного или нескольких 2D-кадров), </a:t>
            </a:r>
          </a:p>
          <a:p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§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задачи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сравнения изображений и идентификации изменений.</a:t>
            </a:r>
          </a:p>
          <a:p>
            <a:endParaRPr lang="ru-RU" b="0" i="0" dirty="0">
              <a:solidFill>
                <a:schemeClr val="accent6"/>
              </a:solidFill>
              <a:effectLst/>
              <a:latin typeface="YS Text"/>
            </a:endParaRPr>
          </a:p>
          <a:p>
            <a:endParaRPr lang="ru-RU" b="0" i="0" dirty="0">
              <a:solidFill>
                <a:schemeClr val="accent6"/>
              </a:solidFill>
              <a:effectLst/>
              <a:latin typeface="YS Text"/>
            </a:endParaRPr>
          </a:p>
          <a:p>
            <a:r>
              <a:rPr lang="ru-RU" dirty="0"/>
              <a:t>• «To </a:t>
            </a:r>
            <a:r>
              <a:rPr lang="ru-RU" dirty="0" err="1"/>
              <a:t>see</a:t>
            </a:r>
            <a:r>
              <a:rPr lang="ru-RU" dirty="0"/>
              <a:t> </a:t>
            </a:r>
            <a:r>
              <a:rPr lang="ru-RU" dirty="0" err="1"/>
              <a:t>means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know</a:t>
            </a:r>
            <a:r>
              <a:rPr lang="ru-RU" dirty="0"/>
              <a:t> </a:t>
            </a:r>
            <a:r>
              <a:rPr lang="ru-RU" dirty="0" err="1"/>
              <a:t>what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where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looking</a:t>
            </a:r>
            <a:r>
              <a:rPr lang="ru-RU" dirty="0"/>
              <a:t>» • David </a:t>
            </a:r>
            <a:r>
              <a:rPr lang="ru-RU" dirty="0" err="1"/>
              <a:t>Marr</a:t>
            </a:r>
            <a:r>
              <a:rPr lang="ru-RU" dirty="0"/>
              <a:t>, Vision, 1982 </a:t>
            </a:r>
          </a:p>
          <a:p>
            <a:r>
              <a:rPr lang="ru-RU" dirty="0"/>
              <a:t>• «Тест Тьюринга» - компьютер должен ответить на любой вопрос об изображении, на который может ответить человек </a:t>
            </a:r>
          </a:p>
          <a:p>
            <a:r>
              <a:rPr lang="ru-RU" dirty="0"/>
              <a:t>• Что это в действительности обозначает? </a:t>
            </a:r>
          </a:p>
          <a:p>
            <a:r>
              <a:rPr lang="ru-RU" dirty="0"/>
              <a:t>• Зрение - источник семантической информации о мире </a:t>
            </a:r>
          </a:p>
          <a:p>
            <a:r>
              <a:rPr lang="ru-RU" dirty="0"/>
              <a:t>• Зрение - источник информации о расстояниях и размерах объектов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По определенным данным компьютер должен понимать где сделан снимок.</a:t>
            </a:r>
          </a:p>
        </p:txBody>
      </p:sp>
    </p:spTree>
    <p:extLst>
      <p:ext uri="{BB962C8B-B14F-4D97-AF65-F5344CB8AC3E}">
        <p14:creationId xmlns:p14="http://schemas.microsoft.com/office/powerpoint/2010/main" val="15006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Стерео-зрение</a:t>
            </a:r>
          </a:p>
          <a:p>
            <a:r>
              <a:rPr lang="ru-RU" dirty="0"/>
              <a:t>Измерения расстояний по снимкам</a:t>
            </a:r>
          </a:p>
          <a:p>
            <a:r>
              <a:rPr lang="en-US" dirty="0"/>
              <a:t>3D </a:t>
            </a:r>
            <a:r>
              <a:rPr lang="ru-RU" dirty="0"/>
              <a:t>моделирование по снимкам 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8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4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ef </a:t>
            </a:r>
            <a:r>
              <a:rPr lang="en" dirty="0">
                <a:solidFill>
                  <a:schemeClr val="accent2"/>
                </a:solidFill>
              </a:rPr>
              <a:t>First_Lesson():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6082453" y="4086100"/>
            <a:ext cx="297451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ru-RU" dirty="0" err="1"/>
              <a:t>Гойдо</a:t>
            </a:r>
            <a:r>
              <a:rPr lang="ru-RU" dirty="0"/>
              <a:t> Юрий Ильич 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</a:t>
            </a:r>
            <a:r>
              <a:rPr lang="en-US" sz="1400" dirty="0" err="1"/>
              <a:t>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180" y="1761799"/>
            <a:ext cx="7355817" cy="1305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Item_first</a:t>
            </a:r>
            <a:r>
              <a:rPr lang="en" sz="2400" dirty="0">
                <a:solidFill>
                  <a:schemeClr val="accent6"/>
                </a:solidFill>
              </a:rPr>
              <a:t>= 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Введение в 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Item_second</a:t>
            </a:r>
            <a:r>
              <a:rPr lang="en" sz="2400" dirty="0">
                <a:solidFill>
                  <a:schemeClr val="accent6"/>
                </a:solidFill>
              </a:rPr>
              <a:t>= 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Компьютерное зрение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rint(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Item_first,Item_second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63" name="Google Shape;463;p27"/>
          <p:cNvCxnSpPr/>
          <p:nvPr/>
        </p:nvCxnSpPr>
        <p:spPr>
          <a:xfrm>
            <a:off x="1552225" y="1759900"/>
            <a:ext cx="0" cy="17634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main</a:t>
            </a:r>
            <a:r>
              <a:rPr lang="en" sz="1400" dirty="0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help.py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Точка зрения():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1FDFA8-5076-4F40-BFD0-C0491679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773" y="1257775"/>
            <a:ext cx="1920264" cy="21559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49A70D-EA08-4BB7-A6E0-EB45A697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23" y="1981199"/>
            <a:ext cx="1891942" cy="25043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B0C56A-6BE5-4083-BA59-D1972A0E9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492" y="1123900"/>
            <a:ext cx="1983259" cy="28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Точка зрения():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C3A36F-7061-4C10-8437-0B8D87030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4" t="13630" r="36771" b="42074"/>
          <a:stretch/>
        </p:blipFill>
        <p:spPr>
          <a:xfrm>
            <a:off x="2389833" y="1257775"/>
            <a:ext cx="4352384" cy="327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8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Освещение():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434B5-468F-41E5-A5D2-EA8E6D90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12" y="1257775"/>
            <a:ext cx="6920543" cy="26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9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Размер имеет значения():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AC51A5-DFEA-4201-9942-41E0BEDB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12" y="1394649"/>
            <a:ext cx="2270125" cy="30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8A93A31-DC0E-4CA2-836B-270C53A0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4" y="1394649"/>
            <a:ext cx="2271995" cy="302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7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Перекрытие и деформация():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E8C374-10BF-43D8-B892-9FAA2935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42" y="1257775"/>
            <a:ext cx="3039183" cy="3086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1F54D-7E37-45B0-92F6-B7E9858C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768" y="1257775"/>
            <a:ext cx="25583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0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Маскировка():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0E30FA-8018-4C83-AC37-7230287CA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49" y="1390651"/>
            <a:ext cx="4266526" cy="2819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6BAB7E-7C8C-4D87-A807-5962E30E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225" y="1390651"/>
            <a:ext cx="341295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Движение():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343401D-3A78-4998-9814-F46384D1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123900"/>
            <a:ext cx="5069392" cy="33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5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Внутриклассовая изменчивость():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1B56DE-A1F7-498A-A42B-15F3AADE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59" y="1410511"/>
            <a:ext cx="4796430" cy="28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6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Сложности или возможности():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20162-A79D-4821-B753-368A8AE6CEFB}"/>
              </a:ext>
            </a:extLst>
          </p:cNvPr>
          <p:cNvSpPr txBox="1"/>
          <p:nvPr/>
        </p:nvSpPr>
        <p:spPr>
          <a:xfrm>
            <a:off x="1695635" y="2063943"/>
            <a:ext cx="6629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• Изображение запутывает, но дает много подсказок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• Наша задача – интерпретировать подсказки</a:t>
            </a:r>
          </a:p>
        </p:txBody>
      </p:sp>
    </p:spTree>
    <p:extLst>
      <p:ext uri="{BB962C8B-B14F-4D97-AF65-F5344CB8AC3E}">
        <p14:creationId xmlns:p14="http://schemas.microsoft.com/office/powerpoint/2010/main" val="390653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Подсказки():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14569-A0FC-416A-9724-7581F9FD34FB}"/>
              </a:ext>
            </a:extLst>
          </p:cNvPr>
          <p:cNvSpPr txBox="1"/>
          <p:nvPr/>
        </p:nvSpPr>
        <p:spPr>
          <a:xfrm>
            <a:off x="1251386" y="1257775"/>
            <a:ext cx="1844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*Цвет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*Освещение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*Текстура</a:t>
            </a:r>
            <a:br>
              <a:rPr lang="ru-RU" sz="2000" dirty="0">
                <a:solidFill>
                  <a:schemeClr val="accent6"/>
                </a:solidFill>
              </a:rPr>
            </a:br>
            <a:r>
              <a:rPr lang="ru-RU" sz="2000" dirty="0">
                <a:solidFill>
                  <a:schemeClr val="accent6"/>
                </a:solidFill>
              </a:rPr>
              <a:t>*Контекст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269668-5B2B-42A3-A954-05D90250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05" y="1141560"/>
            <a:ext cx="1844240" cy="15558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A149A7-338C-4DC4-B17D-F932A43E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519" y="1747858"/>
            <a:ext cx="1937251" cy="19482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BBC5F1-F1A2-474D-B814-465FF171F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005" y="2733145"/>
            <a:ext cx="1716561" cy="14622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6A5058-C8D7-4143-BD7C-88CF10389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743" y="3317507"/>
            <a:ext cx="1639645" cy="15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1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Зрение():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464250" y="1063176"/>
            <a:ext cx="2613297" cy="833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Что такое зрение для человека?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FEDC6-DA15-408D-A2D9-2094337C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73" y="1257775"/>
            <a:ext cx="4639733" cy="31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72;p28">
            <a:extLst>
              <a:ext uri="{FF2B5EF4-FFF2-40B4-BE49-F238E27FC236}">
                <a16:creationId xmlns:a16="http://schemas.microsoft.com/office/drawing/2014/main" id="{4C8904C9-7162-4981-95E5-3C96ACEE4C4F}"/>
              </a:ext>
            </a:extLst>
          </p:cNvPr>
          <p:cNvSpPr txBox="1">
            <a:spLocks/>
          </p:cNvSpPr>
          <p:nvPr/>
        </p:nvSpPr>
        <p:spPr>
          <a:xfrm>
            <a:off x="1464250" y="1479855"/>
            <a:ext cx="1903346" cy="83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ru-RU" dirty="0">
                <a:solidFill>
                  <a:schemeClr val="accent3"/>
                </a:solidFill>
              </a:rPr>
              <a:t>Инструмент!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Интерпретация изображений():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14569-A0FC-416A-9724-7581F9FD34FB}"/>
              </a:ext>
            </a:extLst>
          </p:cNvPr>
          <p:cNvSpPr txBox="1"/>
          <p:nvPr/>
        </p:nvSpPr>
        <p:spPr>
          <a:xfrm>
            <a:off x="4197162" y="1126491"/>
            <a:ext cx="468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</a:rPr>
              <a:t>• Одно 2D изображение допускает разные 3D интерпретации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Нужны априорные знания о структуре и свойствах мира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089BEF-01D3-4B12-BD91-16CF7F2F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49" y="1123900"/>
            <a:ext cx="3053913" cy="1842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D7761-F52A-4A39-8243-B7E23B013453}"/>
              </a:ext>
            </a:extLst>
          </p:cNvPr>
          <p:cNvSpPr txBox="1"/>
          <p:nvPr/>
        </p:nvSpPr>
        <p:spPr>
          <a:xfrm>
            <a:off x="1143249" y="3040907"/>
            <a:ext cx="7257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</a:rPr>
              <a:t>• Мы сопоставляем наблюдения (подсказки) и априорные знания для интерпретации изображения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По оценкам, 25% мозга занято решением задачи зрения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Это типичная задача искусственного интеллекта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Это можно делать с помощью машинного обучения!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Поэтому машинное обучение играет такую большую роль</a:t>
            </a:r>
          </a:p>
        </p:txBody>
      </p:sp>
    </p:spTree>
    <p:extLst>
      <p:ext uri="{BB962C8B-B14F-4D97-AF65-F5344CB8AC3E}">
        <p14:creationId xmlns:p14="http://schemas.microsoft.com/office/powerpoint/2010/main" val="122549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05149" y="2301175"/>
            <a:ext cx="7934076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class</a:t>
            </a:r>
            <a:r>
              <a:rPr lang="en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История и достижения компьютерного зрения():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8607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Камера-обскура(384):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60E616-C1B5-4285-B96A-770BF7B0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72" y="1257775"/>
            <a:ext cx="3726106" cy="31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Магический фонарь (1492):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7410" name="Picture 2" descr="undefined">
            <a:extLst>
              <a:ext uri="{FF2B5EF4-FFF2-40B4-BE49-F238E27FC236}">
                <a16:creationId xmlns:a16="http://schemas.microsoft.com/office/drawing/2014/main" id="{A622FE05-9476-420E-8849-F8A93228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44" y="1445864"/>
            <a:ext cx="3814762" cy="29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Камера-</a:t>
            </a:r>
            <a:r>
              <a:rPr lang="ru-RU" dirty="0" err="1">
                <a:solidFill>
                  <a:schemeClr val="accent2"/>
                </a:solidFill>
              </a:rPr>
              <a:t>люцида</a:t>
            </a:r>
            <a:r>
              <a:rPr lang="ru-RU" dirty="0">
                <a:solidFill>
                  <a:schemeClr val="accent2"/>
                </a:solidFill>
              </a:rPr>
              <a:t> (1807)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90484-6D0A-4D03-9CEF-DED46D55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565" y="1257775"/>
            <a:ext cx="3476920" cy="30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Первая фотография(1825)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F2FBD6-79F4-4AC0-858E-0AE31849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32" y="1257775"/>
            <a:ext cx="455358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7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Фотограмметрия(1840)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5B131-4FAB-40AA-B890-299981C3BF82}"/>
              </a:ext>
            </a:extLst>
          </p:cNvPr>
          <p:cNvSpPr txBox="1"/>
          <p:nvPr/>
        </p:nvSpPr>
        <p:spPr>
          <a:xfrm>
            <a:off x="1143249" y="1123900"/>
            <a:ext cx="5152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0" dirty="0">
                <a:solidFill>
                  <a:schemeClr val="accent6"/>
                </a:solidFill>
                <a:effectLst/>
                <a:latin typeface="YS Text"/>
              </a:rPr>
              <a:t>Фотограмметрия – это наука, занимающаяся получением достоверных измерений из фотографических и цифровых снимков. Результатом процесса выполнения фотограмметрии часто являются </a:t>
            </a:r>
            <a:r>
              <a:rPr lang="ru-RU" sz="1800" i="0" dirty="0" err="1">
                <a:solidFill>
                  <a:schemeClr val="accent6"/>
                </a:solidFill>
                <a:effectLst/>
                <a:latin typeface="YS Text"/>
              </a:rPr>
              <a:t>ортоизображения</a:t>
            </a:r>
            <a:r>
              <a:rPr lang="ru-RU" sz="1800" i="0" dirty="0">
                <a:solidFill>
                  <a:schemeClr val="accent6"/>
                </a:solidFill>
                <a:effectLst/>
                <a:latin typeface="YS Text"/>
              </a:rPr>
              <a:t>, тематические карты, ГИС-слои или трехмерные (3D) модели реальных объектов или сцены. Существует два общих типа фотограмметрии: аэрофотограмметрия и наземная фотограмметрия.</a:t>
            </a:r>
            <a:endParaRPr lang="ru-RU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7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Видео(1878)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5ACBD-AE46-43D1-A15C-625A6B02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28" y="1257775"/>
            <a:ext cx="300079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Растровый дисплей (1927)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D4F31E-BA00-4438-9E52-8BFA507E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03" y="1257775"/>
            <a:ext cx="3905644" cy="28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9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7340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Whirlwind, MIT (1951):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DBAEB5-C86E-4E31-9E6E-7F2E8EBA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25" y="1495900"/>
            <a:ext cx="4421300" cy="2676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7FA9E-6AA4-454A-A4A6-D79BB3A8DF9B}"/>
              </a:ext>
            </a:extLst>
          </p:cNvPr>
          <p:cNvSpPr txBox="1"/>
          <p:nvPr/>
        </p:nvSpPr>
        <p:spPr>
          <a:xfrm>
            <a:off x="1285874" y="1617405"/>
            <a:ext cx="3019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</a:rPr>
              <a:t>• Первый компьютер, отображающий текст и графику в реальном времени на мониторе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Точками карту, значком самолёт. </a:t>
            </a:r>
          </a:p>
          <a:p>
            <a:r>
              <a:rPr lang="ru-RU" sz="1600" dirty="0">
                <a:solidFill>
                  <a:schemeClr val="accent6"/>
                </a:solidFill>
              </a:rPr>
              <a:t>• «Световое перо» для взаимодействия с экраном (запрос информации об объекте)</a:t>
            </a:r>
          </a:p>
        </p:txBody>
      </p:sp>
    </p:spTree>
    <p:extLst>
      <p:ext uri="{BB962C8B-B14F-4D97-AF65-F5344CB8AC3E}">
        <p14:creationId xmlns:p14="http://schemas.microsoft.com/office/powerpoint/2010/main" val="244273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Зрение():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FEDC6-DA15-408D-A2D9-2094337C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60" y="1097952"/>
            <a:ext cx="5180379" cy="346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ED6F62-3D5C-43E7-AC93-0B7A82C82663}"/>
              </a:ext>
            </a:extLst>
          </p:cNvPr>
          <p:cNvSpPr/>
          <p:nvPr/>
        </p:nvSpPr>
        <p:spPr>
          <a:xfrm>
            <a:off x="3055089" y="2686492"/>
            <a:ext cx="659218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8A3A51-CFD8-406E-9F73-5827603F41F7}"/>
              </a:ext>
            </a:extLst>
          </p:cNvPr>
          <p:cNvSpPr/>
          <p:nvPr/>
        </p:nvSpPr>
        <p:spPr>
          <a:xfrm>
            <a:off x="3696586" y="2457008"/>
            <a:ext cx="659218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E76B60-76DA-42CD-AC49-156128E0E222}"/>
              </a:ext>
            </a:extLst>
          </p:cNvPr>
          <p:cNvSpPr/>
          <p:nvPr/>
        </p:nvSpPr>
        <p:spPr>
          <a:xfrm>
            <a:off x="6328951" y="2921297"/>
            <a:ext cx="1049787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73E0CCC-4C00-409A-84A4-CF95EEBCC01C}"/>
              </a:ext>
            </a:extLst>
          </p:cNvPr>
          <p:cNvSpPr/>
          <p:nvPr/>
        </p:nvSpPr>
        <p:spPr>
          <a:xfrm>
            <a:off x="5784112" y="2321681"/>
            <a:ext cx="1505539" cy="13331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286CFC-3218-4C45-9024-5FF645ADD1B0}"/>
              </a:ext>
            </a:extLst>
          </p:cNvPr>
          <p:cNvSpPr/>
          <p:nvPr/>
        </p:nvSpPr>
        <p:spPr>
          <a:xfrm>
            <a:off x="4264579" y="2272052"/>
            <a:ext cx="1165116" cy="2236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945ED91-9646-4F65-8B2E-95BB486288F4}"/>
              </a:ext>
            </a:extLst>
          </p:cNvPr>
          <p:cNvSpPr/>
          <p:nvPr/>
        </p:nvSpPr>
        <p:spPr>
          <a:xfrm>
            <a:off x="5194810" y="2457008"/>
            <a:ext cx="659219" cy="602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60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Зарождение компьютерного зрения(1960)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E4F188-E029-4712-9F02-A6F62DCF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24" y="1123900"/>
            <a:ext cx="2985501" cy="33077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C41EF6-5C79-47A2-967D-4B547695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527" y="1123900"/>
            <a:ext cx="4077269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Freddy II (1973):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D0D26-35BB-4B62-8551-178C870510BE}"/>
              </a:ext>
            </a:extLst>
          </p:cNvPr>
          <p:cNvSpPr txBox="1"/>
          <p:nvPr/>
        </p:nvSpPr>
        <p:spPr>
          <a:xfrm>
            <a:off x="1333499" y="1434327"/>
            <a:ext cx="3609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6"/>
                </a:solidFill>
              </a:rPr>
              <a:t>• Университет Эдинбурга </a:t>
            </a:r>
          </a:p>
          <a:p>
            <a:r>
              <a:rPr lang="ru-RU" sz="1800" dirty="0">
                <a:solidFill>
                  <a:schemeClr val="accent6"/>
                </a:solidFill>
              </a:rPr>
              <a:t>• Один из первых роботов с системой машинного зрения </a:t>
            </a:r>
          </a:p>
          <a:p>
            <a:r>
              <a:rPr lang="ru-RU" sz="1800" dirty="0">
                <a:solidFill>
                  <a:schemeClr val="accent6"/>
                </a:solidFill>
              </a:rPr>
              <a:t>• 5 степеней свободы </a:t>
            </a:r>
          </a:p>
          <a:p>
            <a:r>
              <a:rPr lang="ru-RU" sz="1800" dirty="0">
                <a:solidFill>
                  <a:schemeClr val="accent6"/>
                </a:solidFill>
              </a:rPr>
              <a:t>• Умеет собирать машинки из кубиков, разбросанных по столу </a:t>
            </a:r>
          </a:p>
          <a:p>
            <a:r>
              <a:rPr lang="ru-RU" sz="1800" dirty="0">
                <a:solidFill>
                  <a:schemeClr val="accent6"/>
                </a:solidFill>
              </a:rPr>
              <a:t>• 384Кб RAM в управляющем компьютере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6E87F-7C36-4EE5-B26F-E9217E20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81" y="1117038"/>
            <a:ext cx="366763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Viola-Jones (2001)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11EC04-E4CE-47A9-B627-4EFE4046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06" y="1613731"/>
            <a:ext cx="366763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Распознавание текста</a:t>
            </a:r>
            <a:r>
              <a:rPr lang="en-US" sz="2400" dirty="0">
                <a:solidFill>
                  <a:schemeClr val="accent2"/>
                </a:solidFill>
              </a:rPr>
              <a:t>()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24C057-F07F-4375-892E-C6785046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80" y="1257775"/>
            <a:ext cx="332468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0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Спортивные соревнования</a:t>
            </a:r>
            <a:r>
              <a:rPr lang="en-US" sz="2400" dirty="0">
                <a:solidFill>
                  <a:schemeClr val="accent2"/>
                </a:solidFill>
              </a:rPr>
              <a:t>()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19185-09C8-40BE-8332-6CD7ACF0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99" y="1257775"/>
            <a:ext cx="3623252" cy="29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Видеонаблюдение</a:t>
            </a:r>
            <a:r>
              <a:rPr lang="en-US" sz="2400" dirty="0">
                <a:solidFill>
                  <a:schemeClr val="accent2"/>
                </a:solidFill>
              </a:rPr>
              <a:t>()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78BD83-87C1-48F1-86F5-904E63AD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01" y="1123900"/>
            <a:ext cx="410584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8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3D модели и захват движения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ru-RU" sz="2400" dirty="0">
                <a:solidFill>
                  <a:schemeClr val="accent2"/>
                </a:solidFill>
              </a:rPr>
              <a:t>2011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E8861-676E-4ECB-A2F4-832042A2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99" y="1510940"/>
            <a:ext cx="7034840" cy="21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0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Microsoft Kinect (2010)</a:t>
            </a:r>
            <a:r>
              <a:rPr lang="ru-RU" sz="2400" dirty="0">
                <a:solidFill>
                  <a:schemeClr val="accent2"/>
                </a:solidFill>
              </a:rPr>
              <a:t>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1185D2-3C84-4BE5-8EFA-0875EF6C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4" y="1257775"/>
            <a:ext cx="4865101" cy="31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1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Робототехника():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26DA3E6D-F749-4377-A3E6-5D6DD5C4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7" y="1123900"/>
            <a:ext cx="47148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5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От дел к практике():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BCE82A-AC89-43B2-93E3-33DBA3C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18" y="1430447"/>
            <a:ext cx="4057964" cy="22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232018-56DA-4C55-9E87-C0CEAB97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91" y="1430447"/>
            <a:ext cx="3344300" cy="22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6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Компьютерное Зрение():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CFC30-8DE7-45BF-91DC-1F95991FEC3B}"/>
              </a:ext>
            </a:extLst>
          </p:cNvPr>
          <p:cNvSpPr txBox="1"/>
          <p:nvPr/>
        </p:nvSpPr>
        <p:spPr>
          <a:xfrm>
            <a:off x="1486127" y="1252200"/>
            <a:ext cx="61597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Компьютерное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зрение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(Computer Vision, CV) —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это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область искусственного интеллекта, связанная с анализом изображений и видео. Она включает в себя набор методов, которые наделяют </a:t>
            </a:r>
            <a:r>
              <a:rPr lang="ru-RU" b="1" i="0" dirty="0">
                <a:solidFill>
                  <a:schemeClr val="accent6"/>
                </a:solidFill>
                <a:effectLst/>
                <a:latin typeface="YS Text"/>
              </a:rPr>
              <a:t>компьютер</a:t>
            </a:r>
            <a:r>
              <a:rPr lang="ru-RU" b="0" i="0" dirty="0">
                <a:solidFill>
                  <a:schemeClr val="accent6"/>
                </a:solidFill>
                <a:effectLst/>
                <a:latin typeface="YS Text"/>
              </a:rPr>
              <a:t> способностью «видеть» и извлекать информацию из увиденного. Системы состоят из фото- или видеокамеры и специализированного программного обеспечения, которое идентифицирует и классифицирует объекты.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2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От дел к практике():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A3C7B-AB70-4AB0-8817-6BEE8C6E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74" y="1257775"/>
            <a:ext cx="4865101" cy="28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Широкое применение():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2D2577-1C1D-408E-806D-AF28798A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16" y="1123900"/>
            <a:ext cx="2733825" cy="18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8ABD824-1A38-40CD-9095-4AFE4661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15" y="3021420"/>
            <a:ext cx="2733826" cy="15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D417488-8EFC-461D-A044-BCC17199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95" y="1123900"/>
            <a:ext cx="4582533" cy="34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8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Повседневное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обыденное применение():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D8D8E05-E0D9-4C23-AFD3-30AE234D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22" y="1257775"/>
            <a:ext cx="4153932" cy="27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6BF471-73E6-49B9-96F1-679AE75A99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9" y="1257775"/>
            <a:ext cx="3693904" cy="27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0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800075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400" dirty="0">
                <a:solidFill>
                  <a:schemeClr val="accent2"/>
                </a:solidFill>
              </a:rPr>
              <a:t>С чего начать():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07AA1D-406A-4F41-A4C6-2C82D3983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b="41752"/>
          <a:stretch/>
        </p:blipFill>
        <p:spPr bwMode="auto">
          <a:xfrm>
            <a:off x="4327556" y="1385745"/>
            <a:ext cx="4301015" cy="1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EC15450-80B3-44BE-B51B-A8EFF0228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3"/>
          <a:stretch/>
        </p:blipFill>
        <p:spPr bwMode="auto">
          <a:xfrm>
            <a:off x="1591223" y="1385745"/>
            <a:ext cx="2560826" cy="240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C1D2A0-72CF-422F-8EA6-C9B7BDFFC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020" y="2711573"/>
            <a:ext cx="2428086" cy="16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Классификация методов компьютерного зрения():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701963" y="1257775"/>
            <a:ext cx="670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Методы компьютерного зрения можно классифицировать по нескольким критериям, включая тип задачи, используемые алгоритмы и вид обрабатываемых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53864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Методы предобработки изображений 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543579" y="1149903"/>
            <a:ext cx="6044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chemeClr val="accent6"/>
                </a:solidFill>
                <a:effectLst/>
                <a:latin typeface="+mn-lt"/>
              </a:rPr>
              <a:t>Фильтрация шума.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chemeClr val="accent6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chemeClr val="accent6"/>
                </a:solidFill>
                <a:effectLst/>
                <a:latin typeface="+mn-lt"/>
              </a:rPr>
              <a:t>Улучшение контраста.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chemeClr val="accent6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chemeClr val="accent6"/>
                </a:solidFill>
                <a:effectLst/>
                <a:latin typeface="+mn-lt"/>
              </a:rPr>
              <a:t>Сегментация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216231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Методы извлечения признаков 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543579" y="1149903"/>
            <a:ext cx="6044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Текстурный анализ.</a:t>
            </a:r>
          </a:p>
          <a:p>
            <a:pPr algn="l"/>
            <a:endParaRPr lang="ru-RU" sz="2000" b="0" i="0" dirty="0">
              <a:solidFill>
                <a:srgbClr val="F9F9F9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Детекторы граней.</a:t>
            </a:r>
          </a:p>
          <a:p>
            <a:pPr algn="l"/>
            <a:endParaRPr lang="ru-RU" sz="2000" b="0" i="0" dirty="0">
              <a:solidFill>
                <a:srgbClr val="F9F9F9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Дескрипторы особых точек.</a:t>
            </a:r>
          </a:p>
        </p:txBody>
      </p:sp>
    </p:spTree>
    <p:extLst>
      <p:ext uri="{BB962C8B-B14F-4D97-AF65-F5344CB8AC3E}">
        <p14:creationId xmlns:p14="http://schemas.microsoft.com/office/powerpoint/2010/main" val="4622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Методы классификации и распознавания 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543579" y="1146654"/>
            <a:ext cx="604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Методы машинного обучения.</a:t>
            </a:r>
          </a:p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Нейронные сети.</a:t>
            </a:r>
          </a:p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Методы шаблонного сопоставления.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02E0AF-9873-45B2-AA23-23E7FF13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91" y="2428450"/>
            <a:ext cx="4865100" cy="20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Методы трехмерного компьютерного зрения 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543579" y="1149903"/>
            <a:ext cx="604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Реконструкция сцены.</a:t>
            </a:r>
          </a:p>
          <a:p>
            <a:pPr algn="l"/>
            <a:endParaRPr lang="ru-RU" sz="2000" b="0" i="0" dirty="0">
              <a:solidFill>
                <a:srgbClr val="F9F9F9"/>
              </a:solidFill>
              <a:effectLst/>
              <a:latin typeface="+mn-lt"/>
            </a:endParaRPr>
          </a:p>
          <a:p>
            <a:pPr algn="l"/>
            <a:r>
              <a:rPr lang="ru-RU" sz="2000" b="0" i="0" dirty="0" err="1">
                <a:solidFill>
                  <a:srgbClr val="F9F9F9"/>
                </a:solidFill>
                <a:effectLst/>
                <a:latin typeface="+mn-lt"/>
              </a:rPr>
              <a:t>Стереозрение</a:t>
            </a:r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61ACF-7AB5-410D-A8A5-CB942DF84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2" y="1421847"/>
            <a:ext cx="33940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7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925033" y="582700"/>
            <a:ext cx="82189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def</a:t>
            </a:r>
            <a:r>
              <a:rPr lang="en" sz="24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Методы трехмерного компьютерного зрения 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D257-6087-408F-BC6E-CBB67FDDF590}"/>
              </a:ext>
            </a:extLst>
          </p:cNvPr>
          <p:cNvSpPr txBox="1"/>
          <p:nvPr/>
        </p:nvSpPr>
        <p:spPr>
          <a:xfrm>
            <a:off x="1543579" y="1149903"/>
            <a:ext cx="604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Реконструкция сцены.</a:t>
            </a:r>
          </a:p>
          <a:p>
            <a:pPr algn="l"/>
            <a:endParaRPr lang="ru-RU" sz="2000" b="0" i="0" dirty="0">
              <a:solidFill>
                <a:srgbClr val="F9F9F9"/>
              </a:solidFill>
              <a:effectLst/>
              <a:latin typeface="+mn-lt"/>
            </a:endParaRPr>
          </a:p>
          <a:p>
            <a:pPr algn="l"/>
            <a:r>
              <a:rPr lang="ru-RU" sz="2000" b="0" i="0" dirty="0" err="1">
                <a:solidFill>
                  <a:srgbClr val="F9F9F9"/>
                </a:solidFill>
                <a:effectLst/>
                <a:latin typeface="+mn-lt"/>
              </a:rPr>
              <a:t>Стереозрение</a:t>
            </a:r>
            <a:r>
              <a:rPr lang="ru-RU" sz="2000" b="0" i="0" dirty="0">
                <a:solidFill>
                  <a:srgbClr val="F9F9F9"/>
                </a:solidFill>
                <a:effectLst/>
                <a:latin typeface="+mn-lt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61ACF-7AB5-410D-A8A5-CB942DF84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2" y="1421847"/>
            <a:ext cx="33940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5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Задача Компьютерного Зрения():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DD5A8C-DA7C-4677-8955-42F26BE37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33187" y="1257775"/>
            <a:ext cx="2219420" cy="29462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73345C-DED0-4F23-81DD-55EF68C46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394" y="1257775"/>
            <a:ext cx="2933212" cy="294624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52AEEEC5-7400-4A97-8CBC-2664E2429A32}"/>
              </a:ext>
            </a:extLst>
          </p:cNvPr>
          <p:cNvSpPr/>
          <p:nvPr/>
        </p:nvSpPr>
        <p:spPr>
          <a:xfrm>
            <a:off x="3931104" y="2460299"/>
            <a:ext cx="1281793" cy="541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16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ef </a:t>
            </a:r>
            <a:r>
              <a:rPr lang="en" dirty="0">
                <a:solidFill>
                  <a:schemeClr val="accent2"/>
                </a:solidFill>
              </a:rPr>
              <a:t>First_Lesson():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</a:t>
            </a:r>
            <a:r>
              <a:rPr lang="en-US" sz="1400" dirty="0" err="1"/>
              <a:t>ython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182" y="1776137"/>
            <a:ext cx="6593820" cy="743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quit()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63" name="Google Shape;463;p27"/>
          <p:cNvCxnSpPr>
            <a:cxnSpLocks/>
          </p:cNvCxnSpPr>
          <p:nvPr/>
        </p:nvCxnSpPr>
        <p:spPr>
          <a:xfrm>
            <a:off x="1552225" y="1759900"/>
            <a:ext cx="0" cy="81185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main</a:t>
            </a:r>
            <a:r>
              <a:rPr lang="en" sz="1400" dirty="0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help.py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8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8138B5BF-44F9-47FF-B080-651E6796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60" y="1097952"/>
            <a:ext cx="5180379" cy="346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9BD1EEB-07D7-438B-9987-68724D57B4BE}"/>
              </a:ext>
            </a:extLst>
          </p:cNvPr>
          <p:cNvSpPr/>
          <p:nvPr/>
        </p:nvSpPr>
        <p:spPr>
          <a:xfrm>
            <a:off x="3055089" y="2686492"/>
            <a:ext cx="659218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EF589C4-EB28-4B79-9B60-E9CEEB1D4FF7}"/>
              </a:ext>
            </a:extLst>
          </p:cNvPr>
          <p:cNvSpPr/>
          <p:nvPr/>
        </p:nvSpPr>
        <p:spPr>
          <a:xfrm>
            <a:off x="3696586" y="2457008"/>
            <a:ext cx="659218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3F4237-F80A-4B49-A4AE-32CD5AFAD1F8}"/>
              </a:ext>
            </a:extLst>
          </p:cNvPr>
          <p:cNvSpPr/>
          <p:nvPr/>
        </p:nvSpPr>
        <p:spPr>
          <a:xfrm>
            <a:off x="6328951" y="2921297"/>
            <a:ext cx="1049787" cy="13331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712AF91-3982-4EE4-8444-C12DC27E5900}"/>
              </a:ext>
            </a:extLst>
          </p:cNvPr>
          <p:cNvSpPr/>
          <p:nvPr/>
        </p:nvSpPr>
        <p:spPr>
          <a:xfrm>
            <a:off x="5784112" y="2321681"/>
            <a:ext cx="1505539" cy="13331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8258AD-6224-4065-ADDE-022AA1FB7171}"/>
              </a:ext>
            </a:extLst>
          </p:cNvPr>
          <p:cNvSpPr/>
          <p:nvPr/>
        </p:nvSpPr>
        <p:spPr>
          <a:xfrm>
            <a:off x="4264579" y="2272052"/>
            <a:ext cx="1165116" cy="2236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5682E3E-5181-4F7A-84C8-6CD771AD2C8E}"/>
              </a:ext>
            </a:extLst>
          </p:cNvPr>
          <p:cNvSpPr/>
          <p:nvPr/>
        </p:nvSpPr>
        <p:spPr>
          <a:xfrm>
            <a:off x="5194810" y="2457008"/>
            <a:ext cx="659219" cy="602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Выделение Объектов():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1B5C2-1796-47B1-9DE3-3D4044139A8C}"/>
              </a:ext>
            </a:extLst>
          </p:cNvPr>
          <p:cNvSpPr txBox="1"/>
          <p:nvPr/>
        </p:nvSpPr>
        <p:spPr>
          <a:xfrm>
            <a:off x="2952750" y="2463211"/>
            <a:ext cx="523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velo</a:t>
            </a:r>
            <a:endParaRPr lang="ru-RU" sz="105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52A08-040A-4B49-B6A3-50B99D4E7F64}"/>
              </a:ext>
            </a:extLst>
          </p:cNvPr>
          <p:cNvSpPr txBox="1"/>
          <p:nvPr/>
        </p:nvSpPr>
        <p:spPr>
          <a:xfrm>
            <a:off x="3595687" y="2209295"/>
            <a:ext cx="523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velo</a:t>
            </a:r>
            <a:endParaRPr lang="ru-RU" sz="105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3A132-D050-4E3C-8C7D-F8F26F9EA383}"/>
              </a:ext>
            </a:extLst>
          </p:cNvPr>
          <p:cNvSpPr txBox="1"/>
          <p:nvPr/>
        </p:nvSpPr>
        <p:spPr>
          <a:xfrm>
            <a:off x="6238874" y="2710230"/>
            <a:ext cx="523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velo</a:t>
            </a:r>
            <a:endParaRPr lang="ru-RU" sz="105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F13BD-3041-4462-9E5D-8D5398EC8A28}"/>
              </a:ext>
            </a:extLst>
          </p:cNvPr>
          <p:cNvSpPr txBox="1"/>
          <p:nvPr/>
        </p:nvSpPr>
        <p:spPr>
          <a:xfrm>
            <a:off x="5924549" y="2107279"/>
            <a:ext cx="523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</a:rPr>
              <a:t>cars</a:t>
            </a:r>
            <a:endParaRPr lang="ru-RU" sz="105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C44B9-8DFD-40D6-B4AD-3938FA5519F8}"/>
              </a:ext>
            </a:extLst>
          </p:cNvPr>
          <p:cNvSpPr txBox="1"/>
          <p:nvPr/>
        </p:nvSpPr>
        <p:spPr>
          <a:xfrm>
            <a:off x="5364957" y="2237734"/>
            <a:ext cx="604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person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AD610-5706-4E36-A3D6-648FA2F483DB}"/>
              </a:ext>
            </a:extLst>
          </p:cNvPr>
          <p:cNvSpPr txBox="1"/>
          <p:nvPr/>
        </p:nvSpPr>
        <p:spPr>
          <a:xfrm>
            <a:off x="4174468" y="2042052"/>
            <a:ext cx="604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person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9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Классификация Изображений():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717998B-9021-4277-A5C5-8234C3D0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61" y="1123900"/>
            <a:ext cx="5008890" cy="33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534B0-78A3-42A2-9DE2-EA4CFF7C2828}"/>
              </a:ext>
            </a:extLst>
          </p:cNvPr>
          <p:cNvSpPr txBox="1"/>
          <p:nvPr/>
        </p:nvSpPr>
        <p:spPr>
          <a:xfrm>
            <a:off x="1545642" y="2425700"/>
            <a:ext cx="1949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/>
                </a:solidFill>
              </a:rPr>
              <a:t>* Вне помещения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* Узкая улица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* Европа </a:t>
            </a:r>
          </a:p>
        </p:txBody>
      </p:sp>
    </p:spTree>
    <p:extLst>
      <p:ext uri="{BB962C8B-B14F-4D97-AF65-F5344CB8AC3E}">
        <p14:creationId xmlns:p14="http://schemas.microsoft.com/office/powerpoint/2010/main" val="248888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582700"/>
            <a:ext cx="756127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def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Измерения по Изображению():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717998B-9021-4277-A5C5-8234C3D0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80" y="1123900"/>
            <a:ext cx="5008890" cy="33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91CB7A3-C33E-4641-B786-BB52CBA222C7}"/>
              </a:ext>
            </a:extLst>
          </p:cNvPr>
          <p:cNvCxnSpPr>
            <a:cxnSpLocks/>
          </p:cNvCxnSpPr>
          <p:nvPr/>
        </p:nvCxnSpPr>
        <p:spPr>
          <a:xfrm flipV="1">
            <a:off x="2061580" y="4114800"/>
            <a:ext cx="662570" cy="3479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2D0BEB8-6FA4-49E6-AD9D-5ED099CA7377}"/>
              </a:ext>
            </a:extLst>
          </p:cNvPr>
          <p:cNvCxnSpPr>
            <a:cxnSpLocks/>
          </p:cNvCxnSpPr>
          <p:nvPr/>
        </p:nvCxnSpPr>
        <p:spPr>
          <a:xfrm>
            <a:off x="2724150" y="4114800"/>
            <a:ext cx="37655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9FDFC8C-6760-415D-9A69-474D543C5ED3}"/>
              </a:ext>
            </a:extLst>
          </p:cNvPr>
          <p:cNvCxnSpPr>
            <a:cxnSpLocks/>
          </p:cNvCxnSpPr>
          <p:nvPr/>
        </p:nvCxnSpPr>
        <p:spPr>
          <a:xfrm>
            <a:off x="6489700" y="4114800"/>
            <a:ext cx="580770" cy="35731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35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49" y="2301150"/>
            <a:ext cx="786359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class</a:t>
            </a:r>
            <a:r>
              <a:rPr lang="en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Почему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2"/>
                </a:solidFill>
              </a:rPr>
              <a:t>Компьютерное зрение – это сложно?():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accent3"/>
                </a:solidFill>
              </a:rPr>
              <a:t>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help.py</a:t>
            </a:r>
          </a:p>
        </p:txBody>
      </p:sp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00351BB4-7623-46B5-9B87-D7D0A5FDEA9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400" dirty="0">
                <a:solidFill>
                  <a:schemeClr val="accent6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8525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2073</Words>
  <Application>Microsoft Office PowerPoint</Application>
  <PresentationFormat>Экран (16:9)</PresentationFormat>
  <Paragraphs>322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4" baseType="lpstr">
      <vt:lpstr>YS Text</vt:lpstr>
      <vt:lpstr>Fira Code</vt:lpstr>
      <vt:lpstr>Arial</vt:lpstr>
      <vt:lpstr>Programming Language Workshop for Beginners by Slidesgo</vt:lpstr>
      <vt:lpstr>def First_Lesson():</vt:lpstr>
      <vt:lpstr>def Зрение():</vt:lpstr>
      <vt:lpstr>def Зрение():</vt:lpstr>
      <vt:lpstr>def Компьютерное Зрение():</vt:lpstr>
      <vt:lpstr>def Задача Компьютерного Зрения():</vt:lpstr>
      <vt:lpstr>def Выделение Объектов():</vt:lpstr>
      <vt:lpstr>def Классификация Изображений():</vt:lpstr>
      <vt:lpstr>def Измерения по Изображению():</vt:lpstr>
      <vt:lpstr>class Почему Компьютерное зрение – это сложно?():</vt:lpstr>
      <vt:lpstr>def Точка зрения():</vt:lpstr>
      <vt:lpstr>def Точка зрения():</vt:lpstr>
      <vt:lpstr>def Освещение():</vt:lpstr>
      <vt:lpstr>def Размер имеет значения():</vt:lpstr>
      <vt:lpstr>def Перекрытие и деформация():</vt:lpstr>
      <vt:lpstr>def Маскировка():</vt:lpstr>
      <vt:lpstr>def Движение():</vt:lpstr>
      <vt:lpstr>def Внутриклассовая изменчивость():</vt:lpstr>
      <vt:lpstr>def Сложности или возможности():</vt:lpstr>
      <vt:lpstr>def Подсказки():</vt:lpstr>
      <vt:lpstr>def Интерпретация изображений():</vt:lpstr>
      <vt:lpstr>class История и достижения компьютерного зрения():</vt:lpstr>
      <vt:lpstr>def Камера-обскура(384):</vt:lpstr>
      <vt:lpstr>def Магический фонарь (1492):</vt:lpstr>
      <vt:lpstr>def Камера-люцида (1807):</vt:lpstr>
      <vt:lpstr>def Первая фотография(1825):</vt:lpstr>
      <vt:lpstr>def Фотограмметрия(1840):</vt:lpstr>
      <vt:lpstr>def Видео(1878):</vt:lpstr>
      <vt:lpstr>def Растровый дисплей (1927):</vt:lpstr>
      <vt:lpstr>def Whirlwind, MIT (1951):</vt:lpstr>
      <vt:lpstr>def Зарождение компьютерного зрения(1960):</vt:lpstr>
      <vt:lpstr>def Freddy II (1973):</vt:lpstr>
      <vt:lpstr>def Viola-Jones (2001):</vt:lpstr>
      <vt:lpstr>def Распознавание текста():</vt:lpstr>
      <vt:lpstr>def Спортивные соревнования():</vt:lpstr>
      <vt:lpstr>def Видеонаблюдение():</vt:lpstr>
      <vt:lpstr>def 3D модели и захват движения(2011):</vt:lpstr>
      <vt:lpstr>def Microsoft Kinect (2010):</vt:lpstr>
      <vt:lpstr>def Робототехника():</vt:lpstr>
      <vt:lpstr>def От дел к практике():</vt:lpstr>
      <vt:lpstr>def От дел к практике():</vt:lpstr>
      <vt:lpstr>def Широкое применение():</vt:lpstr>
      <vt:lpstr>def Повседневное обыденное применение():</vt:lpstr>
      <vt:lpstr>def С чего начать():</vt:lpstr>
      <vt:lpstr>def Классификация методов компьютерного зрения():</vt:lpstr>
      <vt:lpstr>def Методы предобработки изображений ():</vt:lpstr>
      <vt:lpstr>def Методы извлечения признаков ():</vt:lpstr>
      <vt:lpstr>def Методы классификации и распознавания ():</vt:lpstr>
      <vt:lpstr>def Методы трехмерного компьютерного зрения ():</vt:lpstr>
      <vt:lpstr>def Методы трехмерного компьютерного зрения ():</vt:lpstr>
      <vt:lpstr>def First_Lesson():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 First_Lesson():</dc:title>
  <dc:creator>YUI Changs</dc:creator>
  <cp:lastModifiedBy>YUI Changs</cp:lastModifiedBy>
  <cp:revision>27</cp:revision>
  <dcterms:modified xsi:type="dcterms:W3CDTF">2024-02-09T13:51:52Z</dcterms:modified>
</cp:coreProperties>
</file>